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user" initials="u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40" y="304"/>
      </p:cViewPr>
      <p:guideLst>
        <p:guide orient="horz" pos="2153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commentAuthors" Target="commentAuthors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FA541AD-7D4B-7E4F-800D-6947CFE25890}" type="datetime1">
              <a:rPr kumimoji="1" lang="ko-KR" altLang="en-US"/>
              <a:pPr lvl="0">
                <a:defRPr/>
              </a:pPr>
              <a:t>2019-11-22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  <a:endParaRPr kumimoji="1" lang="ko-KR" altLang="en-US"/>
          </a:p>
          <a:p>
            <a:pPr lvl="1">
              <a:defRPr/>
            </a:pPr>
            <a:r>
              <a:rPr kumimoji="1" lang="ko-KR" altLang="en-US"/>
              <a:t>두 번째 수준</a:t>
            </a:r>
            <a:endParaRPr kumimoji="1" lang="ko-KR" altLang="en-US"/>
          </a:p>
          <a:p>
            <a:pPr lvl="2">
              <a:defRPr/>
            </a:pPr>
            <a:r>
              <a:rPr kumimoji="1" lang="ko-KR" altLang="en-US"/>
              <a:t>세 번째 수준</a:t>
            </a:r>
            <a:endParaRPr kumimoji="1" lang="ko-KR" altLang="en-US"/>
          </a:p>
          <a:p>
            <a:pPr lvl="3">
              <a:defRPr/>
            </a:pPr>
            <a:r>
              <a:rPr kumimoji="1" lang="ko-KR" altLang="en-US"/>
              <a:t>네 번째 수준</a:t>
            </a:r>
            <a:endParaRPr kumimoji="1" lang="ko-KR" altLang="en-US"/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2849DF1-787F-544C-8624-564C7CD22F3C}" type="slidenum">
              <a:rPr kumimoji="1" lang="ko-KR" altLang="en-US"/>
              <a:pPr lvl="0">
                <a:defRPr/>
              </a:pPr>
              <a:t>‹#›</a:t>
            </a:fld>
            <a:endParaRPr kumimoji="1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/>
              <a:t/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2849DF1-787F-544C-8624-564C7CD22F3C}" type="slidenum">
              <a:rPr kumimoji="1" lang="en-US" altLang="en-US"/>
              <a:pPr lvl="0">
                <a:defRPr/>
              </a:pPr>
              <a:t>3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7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9355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991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2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03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42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2796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595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2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66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>
            <a:off x="-1905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4990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 userDrawn="1"/>
        </p:nvSpPr>
        <p:spPr>
          <a:xfrm flipH="1">
            <a:off x="11125200" y="5791200"/>
            <a:ext cx="1066800" cy="10668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41644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3BF3-A5D8-42A3-9EEC-4B863D7479AC}" type="datetimeFigureOut">
              <a:rPr kumimoji="1" lang="ja-JP" altLang="en-US" smtClean="0"/>
              <a:t>2019/11/16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D8E8-35F4-4F96-8B22-4FCB833312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28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jpeg"  /><Relationship Id="rId3" Type="http://schemas.openxmlformats.org/officeDocument/2006/relationships/image" Target="../media/image2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Relationship Id="rId3" Type="http://schemas.openxmlformats.org/officeDocument/2006/relationships/hyperlink" Target="http://www.dife.com:8089/intro" TargetMode="External" /><Relationship Id="rId4" Type="http://schemas.openxmlformats.org/officeDocument/2006/relationships/hyperlink" Target="http://localhost:8089/intro" TargetMode="External"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jpeg"  /><Relationship Id="rId3" Type="http://schemas.openxmlformats.org/officeDocument/2006/relationships/image" Target="../media/image36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7.jpeg"  /><Relationship Id="rId3" Type="http://schemas.openxmlformats.org/officeDocument/2006/relationships/image" Target="../media/image38.jpeg"  /><Relationship Id="rId4" Type="http://schemas.openxmlformats.org/officeDocument/2006/relationships/image" Target="../media/image39.jpeg"  /><Relationship Id="rId5" Type="http://schemas.openxmlformats.org/officeDocument/2006/relationships/image" Target="../media/image40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17" Type="http://schemas.openxmlformats.org/officeDocument/2006/relationships/image" Target="../media/image21.png"  /><Relationship Id="rId18" Type="http://schemas.openxmlformats.org/officeDocument/2006/relationships/image" Target="../media/image22.png"  /><Relationship Id="rId19" Type="http://schemas.openxmlformats.org/officeDocument/2006/relationships/image" Target="../media/image23.png"  /><Relationship Id="rId2" Type="http://schemas.openxmlformats.org/officeDocument/2006/relationships/image" Target="../media/image6.png"  /><Relationship Id="rId20" Type="http://schemas.openxmlformats.org/officeDocument/2006/relationships/image" Target="../media/image24.png"  /><Relationship Id="rId21" Type="http://schemas.openxmlformats.org/officeDocument/2006/relationships/image" Target="../media/image25.png"  /><Relationship Id="rId22" Type="http://schemas.openxmlformats.org/officeDocument/2006/relationships/image" Target="../media/image2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1675" y="2987675"/>
            <a:ext cx="3168650" cy="882650"/>
          </a:xfrm>
          <a:prstGeom prst="rect">
            <a:avLst/>
          </a:prstGeom>
        </p:spPr>
      </p:pic>
      <p:sp>
        <p:nvSpPr>
          <p:cNvPr id="11" name="テキスト ボックス 13"/>
          <p:cNvSpPr txBox="1"/>
          <p:nvPr/>
        </p:nvSpPr>
        <p:spPr>
          <a:xfrm>
            <a:off x="4679950" y="4393185"/>
            <a:ext cx="2698750" cy="36741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just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1" lang="ko-KR" altLang="en-US" sz="1800" b="1" i="0" u="none" strike="noStrike" kern="1200" cap="none" spc="0" normalizeH="0" baseline="0">
                <a:solidFill>
                  <a:srgbClr val="ffffff"/>
                </a:solidFill>
                <a:effectLst/>
                <a:latin typeface="Calibri"/>
                <a:ea typeface="맑은 고딕"/>
                <a:cs typeface="Calibri"/>
              </a:rPr>
              <a:t>임정은	최민우	송경란</a:t>
            </a:r>
            <a:endParaRPr kumimoji="1" lang="ko-KR" altLang="en-US" sz="1800" b="1" i="0" u="none" strike="noStrike" kern="1200" cap="none" spc="0" normalizeH="0" baseline="0">
              <a:solidFill>
                <a:srgbClr val="ffffff"/>
              </a:solidFill>
              <a:effectLst/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10940" b="468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 rot="0"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sz="6000" b="1">
                  <a:solidFill>
                    <a:schemeClr val="bg1"/>
                  </a:solidFill>
                  <a:latin typeface="Century Gothic"/>
                </a:rPr>
                <a:t>Part </a:t>
              </a:r>
              <a:r>
                <a:rPr kumimoji="1" lang="en-US" altLang="ko-KR" sz="6000" b="1">
                  <a:solidFill>
                    <a:schemeClr val="bg1"/>
                  </a:solidFill>
                  <a:latin typeface="Century Gothic"/>
                </a:rPr>
                <a:t>3</a:t>
              </a:r>
              <a:endParaRPr kumimoji="1" lang="ja-JP" altLang="en-US" sz="6000" b="1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237917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000">
                  <a:solidFill>
                    <a:schemeClr val="bg1"/>
                  </a:solidFill>
                  <a:latin typeface="Century Gothic"/>
                  <a:cs typeface="Ebrima"/>
                </a:rPr>
                <a:t>기능 소개</a:t>
              </a:r>
              <a:endParaRPr lang="en-US" altLang="ko-KR" sz="4000">
                <a:solidFill>
                  <a:schemeClr val="bg1"/>
                </a:solidFill>
                <a:latin typeface="Century Gothic"/>
                <a:cs typeface="Ebr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5" name="正方形/長方形 2"/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solidFill>
            <a:srgbClr val="fec80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192000" cy="1009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sp>
        <p:nvSpPr>
          <p:cNvPr id="4" name="大かっこ 3"/>
          <p:cNvSpPr/>
          <p:nvPr/>
        </p:nvSpPr>
        <p:spPr>
          <a:xfrm>
            <a:off x="761999" y="2092324"/>
            <a:ext cx="10631215" cy="3884734"/>
          </a:xfrm>
          <a:prstGeom prst="bracketPair">
            <a:avLst>
              <a:gd name="adj" fmla="val 16667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6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7" name="テキスト ボックス 2"/>
          <p:cNvSpPr txBox="1"/>
          <p:nvPr/>
        </p:nvSpPr>
        <p:spPr>
          <a:xfrm>
            <a:off x="1661528" y="204686"/>
            <a:ext cx="238558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기능 구현</a:t>
            </a:r>
            <a:endParaRPr kumimoji="1" lang="ja-JP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</p:txBody>
      </p:sp>
      <p:cxnSp>
        <p:nvCxnSpPr>
          <p:cNvPr id="8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10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3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41615" y="4161909"/>
            <a:ext cx="2570730" cy="145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회원가입 및 로그인</a:t>
            </a: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/>
              <a:t>ID/</a:t>
            </a:r>
            <a:r>
              <a:rPr lang="en-US" altLang="ko-KR"/>
              <a:t>PW </a:t>
            </a:r>
            <a:r>
              <a:rPr lang="ko-KR" altLang="en-US"/>
              <a:t>찾기</a:t>
            </a: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/>
              <a:t>SNS</a:t>
            </a:r>
            <a:r>
              <a:rPr kumimoji="1" lang="ko-KR" altLang="en-US"/>
              <a:t> 정보 활용</a:t>
            </a:r>
            <a:endParaRPr kumimoji="1"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회원 커뮤니티</a:t>
            </a: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kumimoji="1" lang="ko-KR" altLang="en-US"/>
              <a:t>고객센터 지원</a:t>
            </a:r>
            <a:endParaRPr kumimoji="1"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32334" y="4161908"/>
            <a:ext cx="2595104" cy="903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파일럿 목록 및 상세</a:t>
            </a: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kumimoji="1" lang="en-US" altLang="ko-KR"/>
              <a:t>1:1 </a:t>
            </a:r>
            <a:r>
              <a:rPr kumimoji="1" lang="ko-KR" altLang="en-US"/>
              <a:t>상담신청 및 예약</a:t>
            </a:r>
            <a:endParaRPr kumimoji="1"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kumimoji="1" lang="ko-KR" altLang="en-US"/>
              <a:t>파일럿교육 강의정보</a:t>
            </a:r>
            <a:endParaRPr kumimoji="1" lang="ko-KR" altLang="en-US"/>
          </a:p>
        </p:txBody>
      </p:sp>
      <p:pic>
        <p:nvPicPr>
          <p:cNvPr id="22" name="그래픽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7337" y="2565232"/>
            <a:ext cx="1188000" cy="1188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74174" y="4161909"/>
            <a:ext cx="2853961" cy="1179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드론 목록 및 상세</a:t>
            </a: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챗봇형식 가격비교</a:t>
            </a: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kumimoji="1" lang="ko-KR" altLang="en-US"/>
              <a:t>날짜별 대여</a:t>
            </a:r>
            <a:r>
              <a:rPr lang="en-US" altLang="ko-KR"/>
              <a:t> </a:t>
            </a:r>
            <a:r>
              <a:rPr lang="ko-KR" altLang="en-US"/>
              <a:t>및 구매</a:t>
            </a:r>
            <a:endParaRPr lang="ko-KR" altLang="en-US"/>
          </a:p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지역별 드론 비행정보</a:t>
            </a:r>
            <a:endParaRPr lang="ko-KR" altLang="en-US"/>
          </a:p>
        </p:txBody>
      </p:sp>
      <p:pic>
        <p:nvPicPr>
          <p:cNvPr id="24" name="그래픽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5998" y="2591178"/>
            <a:ext cx="1188000" cy="1188000"/>
          </a:xfrm>
          <a:prstGeom prst="rect">
            <a:avLst/>
          </a:prstGeom>
        </p:spPr>
      </p:pic>
      <p:pic>
        <p:nvPicPr>
          <p:cNvPr id="28" name="그래픽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95645" y="2397592"/>
            <a:ext cx="1440000" cy="14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1" animBg="1"/>
      <p:bldP spid="17" grpId="2" animBg="1"/>
      <p:bldP spid="20" grpId="3" animBg="1"/>
      <p:bldP spid="19" grpId="4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2500" r="9870"/>
          <a:stretch>
            <a:fillRect/>
          </a:stretch>
        </p:blipFill>
        <p:spPr>
          <a:xfrm rot="16200000">
            <a:off x="2667000" y="-2667000"/>
            <a:ext cx="6857999" cy="12192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 rot="0"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sz="6000" b="1">
                  <a:solidFill>
                    <a:schemeClr val="bg1"/>
                  </a:solidFill>
                  <a:latin typeface="Century Gothic"/>
                </a:rPr>
                <a:t>Part </a:t>
              </a:r>
              <a:r>
                <a:rPr lang="en-US" altLang="ja-JP" sz="6000" b="1">
                  <a:solidFill>
                    <a:schemeClr val="bg1"/>
                  </a:solidFill>
                  <a:latin typeface="Century Gothic"/>
                </a:rPr>
                <a:t>4</a:t>
              </a:r>
              <a:endParaRPr kumimoji="1" lang="ja-JP" altLang="en-US" sz="6000" b="1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210588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ko-KR" altLang="en-US" sz="4000">
                  <a:solidFill>
                    <a:schemeClr val="bg1"/>
                  </a:solidFill>
                  <a:latin typeface="+mn-ea"/>
                  <a:cs typeface="Ebrima"/>
                </a:rPr>
                <a:t>시연</a:t>
              </a:r>
              <a:endParaRPr kumimoji="1" lang="ja-JP" altLang="en-US" sz="4000">
                <a:solidFill>
                  <a:schemeClr val="bg1"/>
                </a:solidFill>
                <a:latin typeface="+mn-ea"/>
                <a:cs typeface="Ebr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l="23650" t="7810" r="28440" b="7810"/>
          <a:stretch>
            <a:fillRect/>
          </a:stretch>
        </p:blipFill>
        <p:spPr>
          <a:xfrm>
            <a:off x="6337399" y="0"/>
            <a:ext cx="584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98499" y="2032000"/>
            <a:ext cx="5397500" cy="139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4" name="テキスト ボックス 3">
            <a:hlinkClick r:id="rId3"/>
          </p:cNvPr>
          <p:cNvSpPr txBox="1"/>
          <p:nvPr/>
        </p:nvSpPr>
        <p:spPr>
          <a:xfrm>
            <a:off x="958848" y="2315000"/>
            <a:ext cx="3648742" cy="8174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ja-JP" sz="4800" b="1">
                <a:latin typeface="Century Gothic"/>
                <a:hlinkClick r:id="rId4" tooltip="dife web page demonstration"/>
              </a:rPr>
              <a:t>#</a:t>
            </a:r>
            <a:r>
              <a:rPr kumimoji="1" lang="en-US" altLang="ko-KR" sz="4800" b="1">
                <a:latin typeface="Century Gothic"/>
                <a:hlinkClick r:id="rId4" tooltip="dife web page demonstration"/>
              </a:rPr>
              <a:t>DIFE_</a:t>
            </a:r>
            <a:r>
              <a:rPr kumimoji="1" lang="ko-KR" altLang="en-US" sz="4800" b="1">
                <a:latin typeface="Century Gothic"/>
                <a:hlinkClick r:id="rId4" tooltip="dife web page demonstration"/>
              </a:rPr>
              <a:t>시연</a:t>
            </a:r>
            <a:r>
              <a:rPr kumimoji="1" lang="en-US" altLang="ja-JP" sz="4800" b="1">
                <a:latin typeface="Century Gothic"/>
              </a:rPr>
              <a:t> </a:t>
            </a:r>
            <a:endParaRPr kumimoji="1" lang="en-US" altLang="ja-JP" sz="4800" b="1"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10940" b="468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976"/>
            <a:ext cx="12192000" cy="6852047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 rot="0"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sz="6000" b="1">
                  <a:solidFill>
                    <a:schemeClr val="bg1"/>
                  </a:solidFill>
                  <a:latin typeface="Century Gothic"/>
                </a:rPr>
                <a:t>Part </a:t>
              </a:r>
              <a:r>
                <a:rPr lang="en-US" altLang="ko-KR" sz="6000" b="1">
                  <a:solidFill>
                    <a:schemeClr val="bg1"/>
                  </a:solidFill>
                  <a:latin typeface="Century Gothic"/>
                </a:rPr>
                <a:t>5</a:t>
              </a:r>
              <a:endParaRPr kumimoji="1" lang="ja-JP" altLang="en-US" sz="6000" b="1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1210588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000">
                  <a:solidFill>
                    <a:schemeClr val="bg1"/>
                  </a:solidFill>
                  <a:latin typeface="Century Gothic"/>
                  <a:cs typeface="Ebrima"/>
                </a:rPr>
                <a:t>소감</a:t>
              </a:r>
              <a:endParaRPr lang="en-US" altLang="ko-KR" sz="4000">
                <a:solidFill>
                  <a:schemeClr val="bg1"/>
                </a:solidFill>
                <a:latin typeface="Century Gothic"/>
                <a:cs typeface="Ebr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27148" y="0"/>
            <a:ext cx="4564852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050923" y="397727"/>
            <a:ext cx="5917567" cy="5433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cs typeface="Ebrima"/>
              </a:rPr>
              <a:t>프로그래밍 세계에 한발 다가서며</a:t>
            </a:r>
            <a:endParaRPr kumimoji="1" lang="ko-KR" altLang="en-US" sz="3000" b="1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755650" y="1023202"/>
            <a:ext cx="6871498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00645" y="106054"/>
            <a:ext cx="238470" cy="815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ja-JP" sz="4800">
                <a:solidFill>
                  <a:schemeClr val="bg1">
                    <a:lumMod val="75000"/>
                  </a:schemeClr>
                </a:solidFill>
                <a:latin typeface="Century Gothic"/>
              </a:rPr>
              <a:t>“</a:t>
            </a:r>
            <a:endParaRPr kumimoji="1" lang="ja-JP" altLang="en-US" sz="4800">
              <a:solidFill>
                <a:schemeClr val="bg1">
                  <a:lumMod val="75000"/>
                </a:schemeClr>
              </a:solidFill>
              <a:latin typeface="Century Gothic"/>
            </a:endParaRPr>
          </a:p>
        </p:txBody>
      </p:sp>
      <p:grpSp>
        <p:nvGrpSpPr>
          <p:cNvPr id="8" name="그룹 3"/>
          <p:cNvGrpSpPr/>
          <p:nvPr/>
        </p:nvGrpSpPr>
        <p:grpSpPr>
          <a:xfrm rot="0">
            <a:off x="1083091" y="1172578"/>
            <a:ext cx="5824901" cy="1798564"/>
            <a:chOff x="761999" y="1869542"/>
            <a:chExt cx="5824901" cy="1798564"/>
          </a:xfrm>
        </p:grpSpPr>
        <p:sp>
          <p:nvSpPr>
            <p:cNvPr id="9" name="正方形/長方形 16"/>
            <p:cNvSpPr/>
            <p:nvPr/>
          </p:nvSpPr>
          <p:spPr>
            <a:xfrm>
              <a:off x="761999" y="1869542"/>
              <a:ext cx="1994472" cy="1798564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10" name="正方形/長方形 16"/>
            <p:cNvSpPr/>
            <p:nvPr/>
          </p:nvSpPr>
          <p:spPr>
            <a:xfrm>
              <a:off x="2906326" y="1869542"/>
              <a:ext cx="3680574" cy="1798564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grpSp>
        <p:nvGrpSpPr>
          <p:cNvPr id="11" name="그룹 3"/>
          <p:cNvGrpSpPr/>
          <p:nvPr/>
        </p:nvGrpSpPr>
        <p:grpSpPr>
          <a:xfrm rot="0">
            <a:off x="1085279" y="3035633"/>
            <a:ext cx="5824901" cy="1798564"/>
            <a:chOff x="761999" y="1869542"/>
            <a:chExt cx="5824901" cy="1798564"/>
          </a:xfrm>
        </p:grpSpPr>
        <p:sp>
          <p:nvSpPr>
            <p:cNvPr id="12" name="正方形/長方形 16"/>
            <p:cNvSpPr/>
            <p:nvPr/>
          </p:nvSpPr>
          <p:spPr>
            <a:xfrm>
              <a:off x="761999" y="1869542"/>
              <a:ext cx="1994472" cy="1798564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13" name="正方形/長方形 16"/>
            <p:cNvSpPr/>
            <p:nvPr/>
          </p:nvSpPr>
          <p:spPr>
            <a:xfrm>
              <a:off x="2906326" y="1869542"/>
              <a:ext cx="3680574" cy="1798564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grpSp>
        <p:nvGrpSpPr>
          <p:cNvPr id="14" name="그룹 3"/>
          <p:cNvGrpSpPr/>
          <p:nvPr/>
        </p:nvGrpSpPr>
        <p:grpSpPr>
          <a:xfrm rot="0">
            <a:off x="1085279" y="4902533"/>
            <a:ext cx="5824901" cy="1798564"/>
            <a:chOff x="761999" y="1869542"/>
            <a:chExt cx="5824901" cy="1798564"/>
          </a:xfrm>
        </p:grpSpPr>
        <p:sp>
          <p:nvSpPr>
            <p:cNvPr id="15" name="正方形/長方形 16"/>
            <p:cNvSpPr/>
            <p:nvPr/>
          </p:nvSpPr>
          <p:spPr>
            <a:xfrm>
              <a:off x="761999" y="1869542"/>
              <a:ext cx="1994472" cy="1798564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  <p:sp>
          <p:nvSpPr>
            <p:cNvPr id="16" name="正方形/長方形 16"/>
            <p:cNvSpPr/>
            <p:nvPr/>
          </p:nvSpPr>
          <p:spPr>
            <a:xfrm>
              <a:off x="2906326" y="1869542"/>
              <a:ext cx="3680574" cy="1798564"/>
            </a:xfrm>
            <a:prstGeom prst="rect">
              <a:avLst/>
            </a:prstGeom>
            <a:solidFill>
              <a:srgbClr val="f2f2f2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</p:txBody>
        </p:sp>
      </p:grpSp>
      <p:sp>
        <p:nvSpPr>
          <p:cNvPr id="17" name=""/>
          <p:cNvSpPr txBox="1"/>
          <p:nvPr/>
        </p:nvSpPr>
        <p:spPr>
          <a:xfrm>
            <a:off x="3340889" y="1271972"/>
            <a:ext cx="3484611" cy="16026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/>
              <a:t>평소 이용하던 수많은 웹 페이지들의 구조를 이해하게 되면서 보이는 것보다 훨씬 복잡하다는 것을 느낄 수 있었습니다</a:t>
            </a:r>
            <a:r>
              <a:rPr lang="en-US" altLang="ko-KR" sz="1100"/>
              <a:t>.</a:t>
            </a:r>
            <a:r>
              <a:rPr lang="ko-KR" altLang="en-US" sz="1100"/>
              <a:t> 특히 프로그래밍을 하다 보면 오류가 발생하지 않을 수 없는데 직접 프로젝트를 진행하면서 해결하기 위해 노력했던 과정들이 헛되지 않았다는 것을 알 수 있었습니다</a:t>
            </a:r>
            <a:r>
              <a:rPr lang="en-US" altLang="ko-KR" sz="1100"/>
              <a:t>.</a:t>
            </a:r>
            <a:r>
              <a:rPr lang="ko-KR" altLang="en-US" sz="1100"/>
              <a:t> </a:t>
            </a:r>
            <a:endParaRPr lang="ko-KR" altLang="en-US" sz="1100"/>
          </a:p>
          <a:p>
            <a:pPr>
              <a:defRPr/>
            </a:pPr>
            <a:r>
              <a:rPr lang="en-US" altLang="ko-KR" sz="1100"/>
              <a:t>6</a:t>
            </a:r>
            <a:r>
              <a:rPr lang="ko-KR" altLang="en-US" sz="1100"/>
              <a:t>개월의 길고도 짧은 배움을 마치며 동료들과 함께 새로운 길을 열어갈 수 있도록 기술과 사고를 확장시켜 늘 유연함을 잃지 않도록 하겠습니다</a:t>
            </a:r>
            <a:r>
              <a:rPr lang="en-US" altLang="ko-KR" sz="1100"/>
              <a:t>.</a:t>
            </a:r>
            <a:r>
              <a:rPr lang="ko-KR" altLang="en-US" sz="1100"/>
              <a:t>	</a:t>
            </a:r>
            <a:r>
              <a:rPr lang="en-US" altLang="ko-KR" sz="1100"/>
              <a:t>“</a:t>
            </a:r>
            <a:r>
              <a:rPr lang="ko-KR" altLang="en-US" sz="1100"/>
              <a:t>임정은</a:t>
            </a:r>
            <a:r>
              <a:rPr lang="en-US" altLang="ko-KR" sz="1100"/>
              <a:t>”</a:t>
            </a:r>
            <a:endParaRPr lang="en-US" altLang="ko-KR" sz="1100"/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3305" y="1183228"/>
            <a:ext cx="1977176" cy="1781944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93303" y="4914387"/>
            <a:ext cx="1979763" cy="1795669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98924" y="3059423"/>
            <a:ext cx="1976650" cy="1781650"/>
          </a:xfrm>
          <a:prstGeom prst="rect">
            <a:avLst/>
          </a:prstGeom>
        </p:spPr>
      </p:pic>
      <p:sp>
        <p:nvSpPr>
          <p:cNvPr id="23" name="TextBox 19"/>
          <p:cNvSpPr txBox="1"/>
          <p:nvPr/>
        </p:nvSpPr>
        <p:spPr>
          <a:xfrm>
            <a:off x="3321718" y="5003642"/>
            <a:ext cx="3484612" cy="160480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감사합니다</a:t>
            </a:r>
            <a:r>
              <a: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 </a:t>
            </a:r>
            <a:r>
              <a: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펭큐</a:t>
            </a:r>
            <a:r>
              <a: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	</a:t>
            </a:r>
            <a:endPara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                                                                                      “</a:t>
            </a:r>
            <a:r>
              <a: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송경란</a:t>
            </a:r>
            <a:r>
              <a: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”</a:t>
            </a:r>
            <a:endPara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3326215" y="3132718"/>
            <a:ext cx="3484612" cy="159930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6개월 짧은 시간이지만 앞으로 어떻게 공부할지 길라잡이 역할과 프로젝트를 통해 개발의 재미 그리고 공부의 부족함을 느껴 많이 배웠습니다</a:t>
            </a:r>
            <a:r>
              <a: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이 계기로 좀 더 열심히 공부를 해서 부족함을 채우겠습니다 !</a:t>
            </a:r>
            <a:endPara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			</a:t>
            </a:r>
            <a:r>
              <a: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“</a:t>
            </a:r>
            <a:r>
              <a:rPr xmlns:mc="http://schemas.openxmlformats.org/markup-compatibility/2006" xmlns:hp="http://schemas.haansoft.com/office/presentation/8.0" kumimoji="1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최민우</a:t>
            </a:r>
            <a:r>
              <a: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”</a:t>
            </a:r>
            <a:endParaRPr xmlns:mc="http://schemas.openxmlformats.org/markup-compatibility/2006" xmlns:hp="http://schemas.haansoft.com/office/presentation/8.0" kumimoji="1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  <p:bldP spid="7" grpId="2" animBg="1"/>
      <p:bldP spid="11" grpId="3" animBg="1"/>
      <p:bldP spid="14" grpId="4" animBg="1"/>
      <p:bldP spid="17" grpId="5" animBg="1"/>
      <p:bldP spid="23" grpId="6" animBg="1"/>
      <p:bldP spid="24" grpId="7" animBg="1"/>
      <p:bldP spid="8" grpId="8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451735" y="2705725"/>
            <a:ext cx="7288530" cy="142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ja-JP" sz="8800" b="1">
                <a:solidFill>
                  <a:schemeClr val="bg1"/>
                </a:solidFill>
                <a:latin typeface="Century Gothic"/>
              </a:rPr>
              <a:t>Thank You</a:t>
            </a:r>
            <a:r>
              <a:rPr kumimoji="1" lang="ko-KR" altLang="en-US" sz="8800" b="1">
                <a:solidFill>
                  <a:schemeClr val="bg1"/>
                </a:solidFill>
                <a:latin typeface="Century Gothic"/>
              </a:rPr>
              <a:t> </a:t>
            </a:r>
            <a:r>
              <a:rPr kumimoji="1" lang="en-US" altLang="ko-KR" sz="8800" b="1">
                <a:solidFill>
                  <a:schemeClr val="bg1"/>
                </a:solidFill>
                <a:latin typeface="Century Gothic"/>
              </a:rPr>
              <a:t>:D</a:t>
            </a:r>
            <a:endParaRPr kumimoji="1" lang="en-US" altLang="ko-KR" sz="8800" b="1">
              <a:solidFill>
                <a:schemeClr val="bg1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47748" y="204686"/>
            <a:ext cx="118494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Ebrima"/>
              </a:rPr>
              <a:t>목차</a:t>
            </a:r>
            <a:endParaRPr kumimoji="1" lang="ja-JP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9"/>
          <p:cNvGrpSpPr/>
          <p:nvPr/>
        </p:nvGrpSpPr>
        <p:grpSpPr>
          <a:xfrm rot="0">
            <a:off x="887522" y="1321057"/>
            <a:ext cx="7984426" cy="796786"/>
            <a:chOff x="887522" y="1067057"/>
            <a:chExt cx="7984426" cy="796786"/>
          </a:xfrm>
        </p:grpSpPr>
        <p:sp>
          <p:nvSpPr>
            <p:cNvPr id="4" name="正方形/長方形 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grpSp>
          <p:nvGrpSpPr>
            <p:cNvPr id="6" name="グループ化 5"/>
            <p:cNvGrpSpPr/>
            <p:nvPr/>
          </p:nvGrpSpPr>
          <p:grpSpPr>
            <a:xfrm rot="0"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1" name="テキスト ボックス 30"/>
              <p:cNvSpPr txBox="1"/>
              <p:nvPr/>
            </p:nvSpPr>
            <p:spPr>
              <a:xfrm>
                <a:off x="1629474" y="1067057"/>
                <a:ext cx="2707793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ko-KR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/>
                  </a:rPr>
                  <a:t>프로젝트 소개</a:t>
                </a:r>
                <a:endParaRPr kumimoji="1" lang="ja-JP" altLang="en-US" sz="28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en-US" altLang="ja-JP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PROJECT</a:t>
                </a:r>
                <a:endParaRPr kumimoji="1" lang="ja-JP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3" name="グループ化 32"/>
          <p:cNvGrpSpPr/>
          <p:nvPr/>
        </p:nvGrpSpPr>
        <p:grpSpPr>
          <a:xfrm rot="0">
            <a:off x="887522" y="2271731"/>
            <a:ext cx="7984426" cy="796786"/>
            <a:chOff x="887522" y="1067057"/>
            <a:chExt cx="7984426" cy="796786"/>
          </a:xfrm>
        </p:grpSpPr>
        <p:sp>
          <p:nvSpPr>
            <p:cNvPr id="34" name="正方形/長方形 3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grpSp>
          <p:nvGrpSpPr>
            <p:cNvPr id="35" name="グループ化 34"/>
            <p:cNvGrpSpPr/>
            <p:nvPr/>
          </p:nvGrpSpPr>
          <p:grpSpPr>
            <a:xfrm rot="0"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1629474" y="1067057"/>
                <a:ext cx="4005516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ko-KR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/>
                  </a:rPr>
                  <a:t>개발과정 및 분석설계</a:t>
                </a:r>
                <a:endParaRPr kumimoji="1" lang="ja-JP" altLang="en-US" sz="28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en-US" altLang="ja-JP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DEVELOPMENT PROCESS</a:t>
                </a:r>
                <a:endParaRPr kumimoji="1" lang="ja-JP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38" name="グループ化 37"/>
          <p:cNvGrpSpPr/>
          <p:nvPr/>
        </p:nvGrpSpPr>
        <p:grpSpPr>
          <a:xfrm rot="0">
            <a:off x="887522" y="3222405"/>
            <a:ext cx="7984426" cy="796786"/>
            <a:chOff x="887522" y="1067057"/>
            <a:chExt cx="7984426" cy="796786"/>
          </a:xfrm>
        </p:grpSpPr>
        <p:sp>
          <p:nvSpPr>
            <p:cNvPr id="39" name="正方形/長方形 3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grpSp>
          <p:nvGrpSpPr>
            <p:cNvPr id="40" name="グループ化 39"/>
            <p:cNvGrpSpPr/>
            <p:nvPr/>
          </p:nvGrpSpPr>
          <p:grpSpPr>
            <a:xfrm rot="0"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1" name="テキスト ボックス 40"/>
              <p:cNvSpPr txBox="1"/>
              <p:nvPr/>
            </p:nvSpPr>
            <p:spPr>
              <a:xfrm>
                <a:off x="1629474" y="1067057"/>
                <a:ext cx="1912703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ko-KR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/>
                  </a:rPr>
                  <a:t>기능 소개</a:t>
                </a:r>
                <a:endParaRPr kumimoji="1" lang="ja-JP" altLang="en-US" sz="28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endParaRPr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en-US" altLang="ja-JP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FUNCTION</a:t>
                </a:r>
                <a:endParaRPr kumimoji="1" lang="ja-JP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3" name="グループ化 42"/>
          <p:cNvGrpSpPr/>
          <p:nvPr/>
        </p:nvGrpSpPr>
        <p:grpSpPr>
          <a:xfrm rot="0">
            <a:off x="887522" y="4173079"/>
            <a:ext cx="7984426" cy="796786"/>
            <a:chOff x="887522" y="1067057"/>
            <a:chExt cx="7984426" cy="796786"/>
          </a:xfrm>
        </p:grpSpPr>
        <p:sp>
          <p:nvSpPr>
            <p:cNvPr id="44" name="正方形/長方形 43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grpSp>
          <p:nvGrpSpPr>
            <p:cNvPr id="45" name="グループ化 44"/>
            <p:cNvGrpSpPr/>
            <p:nvPr/>
          </p:nvGrpSpPr>
          <p:grpSpPr>
            <a:xfrm rot="0"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46" name="テキスト ボックス 45"/>
              <p:cNvSpPr txBox="1"/>
              <p:nvPr/>
            </p:nvSpPr>
            <p:spPr>
              <a:xfrm>
                <a:off x="1629474" y="1067057"/>
                <a:ext cx="97975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ko-KR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/>
                  </a:rPr>
                  <a:t>시연</a:t>
                </a:r>
                <a:endParaRPr kumimoji="1" lang="ja-JP" altLang="en-US" sz="28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endParaRPr>
              </a:p>
            </p:txBody>
          </p:sp>
          <p:sp>
            <p:nvSpPr>
              <p:cNvPr id="47" name="テキスト ボックス 46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en-US" altLang="ja-JP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PLAY</a:t>
                </a:r>
                <a:endParaRPr kumimoji="1" lang="ja-JP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8" name="グループ化 47"/>
          <p:cNvGrpSpPr/>
          <p:nvPr/>
        </p:nvGrpSpPr>
        <p:grpSpPr>
          <a:xfrm rot="0">
            <a:off x="887522" y="5123753"/>
            <a:ext cx="7984426" cy="796786"/>
            <a:chOff x="887522" y="1067057"/>
            <a:chExt cx="7984426" cy="796786"/>
          </a:xfrm>
        </p:grpSpPr>
        <p:sp>
          <p:nvSpPr>
            <p:cNvPr id="49" name="正方形/長方形 48"/>
            <p:cNvSpPr/>
            <p:nvPr/>
          </p:nvSpPr>
          <p:spPr>
            <a:xfrm>
              <a:off x="887522" y="1168955"/>
              <a:ext cx="585678" cy="64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grpSp>
          <p:nvGrpSpPr>
            <p:cNvPr id="50" name="グループ化 49"/>
            <p:cNvGrpSpPr/>
            <p:nvPr/>
          </p:nvGrpSpPr>
          <p:grpSpPr>
            <a:xfrm rot="0">
              <a:off x="1556748" y="1067057"/>
              <a:ext cx="7315200" cy="796786"/>
              <a:chOff x="1556748" y="1067057"/>
              <a:chExt cx="7315200" cy="796786"/>
            </a:xfrm>
          </p:grpSpPr>
          <p:sp>
            <p:nvSpPr>
              <p:cNvPr id="51" name="テキスト ボックス 50"/>
              <p:cNvSpPr txBox="1"/>
              <p:nvPr/>
            </p:nvSpPr>
            <p:spPr>
              <a:xfrm>
                <a:off x="1629474" y="1067057"/>
                <a:ext cx="97975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kumimoji="1" lang="ko-KR" altLang="en-US" sz="2800" spc="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/>
                  </a:rPr>
                  <a:t>소감</a:t>
                </a:r>
                <a:endParaRPr kumimoji="1" lang="ja-JP" altLang="en-US" sz="2800" spc="3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1556748" y="1494511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en-US" altLang="ja-JP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FINISH</a:t>
                </a:r>
                <a:endParaRPr kumimoji="1" lang="ja-JP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11" name="テキスト ボックス 10"/>
          <p:cNvSpPr txBox="1"/>
          <p:nvPr/>
        </p:nvSpPr>
        <p:spPr>
          <a:xfrm>
            <a:off x="1125543" y="1507766"/>
            <a:ext cx="50045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4400" b="1">
                <a:solidFill>
                  <a:schemeClr val="bg1"/>
                </a:solidFill>
                <a:latin typeface="Century Gothic"/>
              </a:rPr>
              <a:t>1</a:t>
            </a:r>
            <a:endParaRPr kumimoji="1" lang="ja-JP" altLang="en-US" sz="4400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109062" y="2434290"/>
            <a:ext cx="50045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4400" b="1">
                <a:solidFill>
                  <a:schemeClr val="bg1"/>
                </a:solidFill>
                <a:latin typeface="Century Gothic"/>
              </a:rPr>
              <a:t>2</a:t>
            </a:r>
            <a:endParaRPr kumimoji="1" lang="ja-JP" altLang="en-US" sz="4400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1105281" y="3373514"/>
            <a:ext cx="50045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4400" b="1">
                <a:solidFill>
                  <a:schemeClr val="bg1"/>
                </a:solidFill>
                <a:latin typeface="Century Gothic"/>
              </a:rPr>
              <a:t>3</a:t>
            </a:r>
            <a:endParaRPr kumimoji="1" lang="ja-JP" altLang="en-US" sz="4400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1101500" y="4338138"/>
            <a:ext cx="50045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4400" b="1">
                <a:solidFill>
                  <a:schemeClr val="bg1"/>
                </a:solidFill>
                <a:latin typeface="Century Gothic"/>
              </a:rPr>
              <a:t>4</a:t>
            </a:r>
            <a:endParaRPr kumimoji="1" lang="ja-JP" altLang="en-US" sz="4400" b="1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1097719" y="5264662"/>
            <a:ext cx="50045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en-US" altLang="ja-JP" sz="4400" b="1">
                <a:solidFill>
                  <a:schemeClr val="bg1"/>
                </a:solidFill>
                <a:latin typeface="Century Gothic"/>
              </a:rPr>
              <a:t>5</a:t>
            </a:r>
            <a:endParaRPr kumimoji="1" lang="ja-JP" altLang="en-US" sz="4400" b="1">
              <a:solidFill>
                <a:schemeClr val="bg1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1" animBg="1"/>
      <p:bldP spid="33" grpId="2" animBg="1"/>
      <p:bldP spid="38" grpId="3" animBg="1"/>
      <p:bldP spid="43" grpId="4" animBg="1"/>
      <p:bldP spid="48" grpId="5" animBg="1"/>
      <p:bldP spid="11" grpId="6" animBg="1"/>
      <p:bldP spid="53" grpId="7" animBg="1"/>
      <p:bldP spid="54" grpId="8" animBg="1"/>
      <p:bldP spid="55" grpId="9" animBg="1"/>
      <p:bldP spid="56" grpId="10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35640" t="500" r="7410" b="7350"/>
          <a:stretch>
            <a:fillRect/>
          </a:stretch>
        </p:blipFill>
        <p:spPr>
          <a:xfrm>
            <a:off x="-21808" y="0"/>
            <a:ext cx="12213808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 rot="0">
            <a:off x="-115613" y="2932387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247731" cy="10156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sz="6000" b="1">
                  <a:solidFill>
                    <a:schemeClr val="bg1"/>
                  </a:solidFill>
                  <a:latin typeface="Century Gothic"/>
                </a:rPr>
                <a:t>Part 1</a:t>
              </a:r>
              <a:endParaRPr kumimoji="1" lang="en-US" altLang="ja-JP" sz="6000" b="1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340509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000">
                  <a:solidFill>
                    <a:schemeClr val="bg1"/>
                  </a:solidFill>
                  <a:latin typeface="Century Gothic"/>
                  <a:cs typeface="Ebrima"/>
                </a:rPr>
                <a:t>프로젝트 소개</a:t>
              </a:r>
              <a:endParaRPr kumimoji="1" lang="ja-JP" altLang="en-US" sz="4000">
                <a:solidFill>
                  <a:schemeClr val="bg1"/>
                </a:solidFill>
                <a:latin typeface="Century Gothic"/>
                <a:cs typeface="Ebr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bf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0" y="1662438"/>
            <a:ext cx="12192000" cy="5195562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22646" y="766454"/>
            <a:ext cx="415039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ja-JP" sz="4800" b="1">
                <a:solidFill>
                  <a:schemeClr val="bg1"/>
                </a:solidFill>
                <a:latin typeface="Century Gothic"/>
                <a:ea typeface="Ebrima"/>
                <a:cs typeface="Ebrima"/>
              </a:rPr>
              <a:t>“</a:t>
            </a:r>
            <a:r>
              <a:rPr lang="en-US" altLang="ko-KR" sz="4800" b="1">
                <a:solidFill>
                  <a:schemeClr val="bg1"/>
                </a:solidFill>
                <a:latin typeface="Century Gothic"/>
                <a:ea typeface="Ebrima"/>
                <a:cs typeface="Ebrima"/>
              </a:rPr>
              <a:t>				</a:t>
            </a:r>
            <a:r>
              <a:rPr lang="en-US" altLang="ja-JP" sz="4800" b="1">
                <a:solidFill>
                  <a:schemeClr val="bg1"/>
                </a:solidFill>
                <a:latin typeface="Century Gothic"/>
                <a:ea typeface="Ebrima"/>
                <a:cs typeface="Ebrima"/>
              </a:rPr>
              <a:t>”</a:t>
            </a:r>
            <a:endParaRPr lang="en-US" altLang="ja-JP" sz="4800" b="1">
              <a:solidFill>
                <a:schemeClr val="bg1"/>
              </a:solidFill>
              <a:latin typeface="Century Gothic"/>
              <a:ea typeface="Ebrima"/>
              <a:cs typeface="Ebrima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39883" y="2294930"/>
            <a:ext cx="4994520" cy="1002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kumimoji="1" lang="en-US" altLang="ko-KR" sz="3000" b="1">
                <a:solidFill>
                  <a:schemeClr val="bg1"/>
                </a:solidFill>
              </a:rPr>
              <a:t>WE CREATE AWESOME LIFE :D</a:t>
            </a:r>
            <a:endParaRPr kumimoji="1" lang="en-US" altLang="ko-KR" sz="3000" b="1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kumimoji="1" lang="en-US" altLang="ko-KR" sz="3000" b="1">
                <a:solidFill>
                  <a:schemeClr val="bg1"/>
                </a:solidFill>
              </a:rPr>
              <a:t>Enjoy Your Life!</a:t>
            </a:r>
            <a:endParaRPr kumimoji="1" lang="en-US" altLang="ko-KR" sz="3000" b="1">
              <a:solidFill>
                <a:schemeClr val="bg1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7153" y="1017597"/>
            <a:ext cx="3168650" cy="882650"/>
          </a:xfrm>
          <a:prstGeom prst="rect">
            <a:avLst/>
          </a:prstGeom>
        </p:spPr>
      </p:pic>
      <p:sp>
        <p:nvSpPr>
          <p:cNvPr id="18" name="正方形/長方形 9"/>
          <p:cNvSpPr/>
          <p:nvPr/>
        </p:nvSpPr>
        <p:spPr>
          <a:xfrm rot="20444118">
            <a:off x="-652357" y="2475625"/>
            <a:ext cx="15088344" cy="6551895"/>
          </a:xfrm>
          <a:prstGeom prst="rect">
            <a:avLst/>
          </a:prstGeom>
          <a:solidFill>
            <a:srgbClr val="404040">
              <a:alpha val="8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ja-JP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テキスト ボックス 13"/>
          <p:cNvSpPr txBox="1"/>
          <p:nvPr/>
        </p:nvSpPr>
        <p:spPr>
          <a:xfrm>
            <a:off x="583500" y="2439454"/>
            <a:ext cx="11017020" cy="393086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com.bit.project</a:t>
            </a:r>
            <a:endPara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String</a:t>
            </a: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DIFE</a:t>
            </a: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=</a:t>
            </a: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new DIFE(Drone Life);</a:t>
            </a:r>
            <a:endPara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상상 속 장면들이 더이상 미래가 아닌 현실이 되는 시대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,</a:t>
            </a:r>
            <a:endPara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오직 나만을 위한 대여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및 파일럿 서비스를 통합한 플랫폼 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DIFE</a:t>
            </a: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에서</a:t>
            </a:r>
            <a:endPara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혁신적인 드론의 세계를 쉽고 빠르게 경험해보세요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자격증을 보유한 전문 파일럿 인프라 구축에도 탁월합니다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간편하게 포트폴리오 등록 하나로 고객을 확보해보세요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.</a:t>
            </a: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당신의 과거와 미래를 함께 합니다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.</a:t>
            </a:r>
            <a:endPara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// Welcome</a:t>
            </a: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to the world of 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</a:t>
            </a:r>
            <a:r>
              <a:rPr xmlns:mc="http://schemas.openxmlformats.org/markup-compatibility/2006" xmlns:hp="http://schemas.haansoft.com/office/presentation/8.0" kumimoji="1" lang="ko-KR" altLang="en-US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drone</a:t>
            </a:r>
            <a:r>
              <a: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</a:t>
            </a:r>
            <a:endParaRPr xmlns:mc="http://schemas.openxmlformats.org/markup-compatibility/2006" xmlns:hp="http://schemas.haansoft.com/office/presentation/8.0" kumimoji="1" lang="en-US" altLang="ko-KR" sz="2100" b="1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1" animBg="1"/>
      <p:bldP spid="14" grpId="2" animBg="1"/>
      <p:bldP spid="18" grpId="3" animBg="1"/>
      <p:bldP spid="16" grpId="4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t="10940" b="468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 rot="0">
            <a:off x="0" y="0"/>
            <a:ext cx="8496300" cy="6858000"/>
            <a:chOff x="0" y="0"/>
            <a:chExt cx="8496300" cy="6858000"/>
          </a:xfrm>
        </p:grpSpPr>
        <p:sp>
          <p:nvSpPr>
            <p:cNvPr id="4" name="直角三角形 3"/>
            <p:cNvSpPr/>
            <p:nvPr/>
          </p:nvSpPr>
          <p:spPr>
            <a:xfrm rot="5400000">
              <a:off x="819150" y="-819150"/>
              <a:ext cx="6858000" cy="84963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400050" y="1028700"/>
              <a:ext cx="2301240" cy="998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kumimoji="1" lang="en-US" altLang="ja-JP" sz="6000" b="1">
                  <a:solidFill>
                    <a:schemeClr val="bg1"/>
                  </a:solidFill>
                  <a:latin typeface="Century Gothic"/>
                </a:rPr>
                <a:t>Part 2</a:t>
              </a:r>
              <a:endParaRPr kumimoji="1" lang="ja-JP" altLang="en-US" sz="6000" b="1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400050" y="2044363"/>
              <a:ext cx="5044440" cy="6969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4000">
                  <a:solidFill>
                    <a:schemeClr val="bg1"/>
                  </a:solidFill>
                  <a:latin typeface="Century Gothic"/>
                  <a:cs typeface="Ebrima"/>
                </a:rPr>
                <a:t>개발과정 및 분석설계</a:t>
              </a:r>
              <a:endParaRPr lang="ko-KR" altLang="en-US" sz="4000">
                <a:solidFill>
                  <a:schemeClr val="bg1"/>
                </a:solidFill>
                <a:latin typeface="Century Gothic"/>
                <a:cs typeface="Ebr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05701" y="210602"/>
            <a:ext cx="7698540" cy="635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개발 도구</a:t>
            </a:r>
            <a:r>
              <a:rPr kumimoji="1" lang="en-US" altLang="ko-KR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(development tools)</a:t>
            </a:r>
            <a:endParaRPr kumimoji="1" lang="en-US" altLang="ko-KR" sz="3600" b="1" spc="3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5" name="Picture 2" descr="C:/Users/BITSC-28/AppData/Roaming/PolarisOffice/ETemp/9992_6734448/image23.pn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6593" y="1007048"/>
            <a:ext cx="3450207" cy="1993765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그림 18" descr="C:/Users/BITSC-28/AppData/Roaming/PolarisOffice/ETemp/9992_6734448/image28.png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53993" y="3188543"/>
            <a:ext cx="1960971" cy="480913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7" name="Picture 2" descr="C:/Users/BITSC-28/AppData/Roaming/PolarisOffice/ETemp/9992_6734448/image26.png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66319" y="1332883"/>
            <a:ext cx="2324833" cy="814138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8" name="그림 15" descr="C:/Users/BITSC-28/AppData/Roaming/PolarisOffice/ETemp/9992_6734448/image24.png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97696" y="3686990"/>
            <a:ext cx="1988159" cy="111339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그림 17" descr="C:/Users/BITSC-28/AppData/Roaming/PolarisOffice/ETemp/9992_6734448/image27.png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116022" y="4180960"/>
            <a:ext cx="1176190" cy="117619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0" name="그림 19" descr="C:/Users/BITSC-28/AppData/Roaming/PolarisOffice/ETemp/9992_6734448/image29.png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157061" y="3429000"/>
            <a:ext cx="855737" cy="1205964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1" name="그림 20" descr="C:/Users/BITSC-28/AppData/Roaming/PolarisOffice/ETemp/9992_6734448/image30.png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276690" y="4843877"/>
            <a:ext cx="900479" cy="1269670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000107" y="2996086"/>
            <a:ext cx="865827" cy="865827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964021" y="3429000"/>
            <a:ext cx="940081" cy="940081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022045" y="3996950"/>
            <a:ext cx="1044150" cy="104415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620395" y="2469001"/>
            <a:ext cx="959999" cy="959999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3231147" y="2323068"/>
            <a:ext cx="1860355" cy="437183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85702" y="4893673"/>
            <a:ext cx="2160114" cy="1337213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320814" y="4444877"/>
            <a:ext cx="1639706" cy="1639706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657333" y="2012723"/>
            <a:ext cx="1097241" cy="990946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7643534" y="1578754"/>
            <a:ext cx="1503899" cy="721719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9562557" y="4144853"/>
            <a:ext cx="1898174" cy="951799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4745366" y="3962160"/>
            <a:ext cx="2904948" cy="929583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648877" y="2407765"/>
            <a:ext cx="1021234" cy="1021234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5060600" y="5135888"/>
            <a:ext cx="1302237" cy="1302237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063942" y="4295562"/>
            <a:ext cx="5382450" cy="2799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661528" y="204686"/>
            <a:ext cx="238558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1" lang="ko-KR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개발 순서</a:t>
            </a:r>
            <a:endParaRPr kumimoji="1" lang="ja-JP" altLang="en-US" sz="3600" b="1" spc="3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476250" y="1487737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3600" b="1">
                <a:solidFill>
                  <a:srgbClr val="f8bf33"/>
                </a:solidFill>
              </a:rPr>
              <a:t>프로젝트 </a:t>
            </a:r>
            <a:endParaRPr kumimoji="1" lang="ko-KR" altLang="en-US" sz="3600" b="1">
              <a:solidFill>
                <a:srgbClr val="f8bf33"/>
              </a:solidFill>
            </a:endParaRPr>
          </a:p>
          <a:p>
            <a:pPr algn="ctr">
              <a:defRPr/>
            </a:pPr>
            <a:r>
              <a:rPr kumimoji="1" lang="ko-KR" altLang="en-US" sz="3600" b="1">
                <a:solidFill>
                  <a:srgbClr val="f8bf33"/>
                </a:solidFill>
              </a:rPr>
              <a:t>주제 선정</a:t>
            </a:r>
            <a:endParaRPr kumimoji="1" lang="ja-JP" altLang="en-US" sz="3600" b="1">
              <a:solidFill>
                <a:srgbClr val="f8bf33"/>
              </a:solidFill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4530562" y="1487736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3600" b="1">
                <a:solidFill>
                  <a:srgbClr val="f8bf33"/>
                </a:solidFill>
              </a:rPr>
              <a:t>기획 </a:t>
            </a:r>
            <a:r>
              <a:rPr kumimoji="1" lang="en-US" altLang="ko-KR" sz="3600" b="1">
                <a:solidFill>
                  <a:srgbClr val="f8bf33"/>
                </a:solidFill>
              </a:rPr>
              <a:t>&amp;</a:t>
            </a:r>
            <a:endParaRPr kumimoji="1" lang="en-US" altLang="ko-KR" sz="3600" b="1">
              <a:solidFill>
                <a:srgbClr val="f8bf33"/>
              </a:solidFill>
            </a:endParaRPr>
          </a:p>
          <a:p>
            <a:pPr algn="ctr">
              <a:defRPr/>
            </a:pPr>
            <a:r>
              <a:rPr kumimoji="1" lang="ko-KR" altLang="en-US" sz="3600" b="1">
                <a:solidFill>
                  <a:srgbClr val="f8bf33"/>
                </a:solidFill>
              </a:rPr>
              <a:t> </a:t>
            </a:r>
            <a:r>
              <a:rPr kumimoji="1" lang="en-US" altLang="ko-KR" sz="3600" b="1">
                <a:solidFill>
                  <a:srgbClr val="f8bf33"/>
                </a:solidFill>
              </a:rPr>
              <a:t>DB</a:t>
            </a:r>
            <a:r>
              <a:rPr kumimoji="1" lang="ko-KR" altLang="en-US" sz="3600" b="1">
                <a:solidFill>
                  <a:srgbClr val="f8bf33"/>
                </a:solidFill>
              </a:rPr>
              <a:t> 설계</a:t>
            </a:r>
            <a:endParaRPr kumimoji="1" lang="ja-JP" altLang="en-US" sz="3600" b="1">
              <a:solidFill>
                <a:srgbClr val="f8bf33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8584874" y="1487735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3000" b="1">
                <a:solidFill>
                  <a:srgbClr val="f8bf33"/>
                </a:solidFill>
              </a:rPr>
              <a:t>시스템 설계</a:t>
            </a:r>
            <a:endParaRPr kumimoji="1" lang="ko-KR" altLang="en-US" sz="3000" b="1">
              <a:solidFill>
                <a:srgbClr val="f8bf33"/>
              </a:solidFill>
            </a:endParaRPr>
          </a:p>
          <a:p>
            <a:pPr algn="ctr">
              <a:defRPr/>
            </a:pPr>
            <a:r>
              <a:rPr kumimoji="1" lang="ko-KR" altLang="en-US" sz="3000" b="1">
                <a:solidFill>
                  <a:srgbClr val="f8bf33"/>
                </a:solidFill>
              </a:rPr>
              <a:t> </a:t>
            </a:r>
            <a:r>
              <a:rPr kumimoji="1" lang="en-US" altLang="ko-KR" sz="3000" b="1">
                <a:solidFill>
                  <a:srgbClr val="f8bf33"/>
                </a:solidFill>
              </a:rPr>
              <a:t>&amp;</a:t>
            </a:r>
            <a:r>
              <a:rPr kumimoji="1" lang="ko-KR" altLang="en-US" sz="3000" b="1">
                <a:solidFill>
                  <a:srgbClr val="f8bf33"/>
                </a:solidFill>
              </a:rPr>
              <a:t> </a:t>
            </a:r>
            <a:endParaRPr kumimoji="1" lang="ko-KR" altLang="en-US" sz="3000" b="1">
              <a:solidFill>
                <a:srgbClr val="f8bf33"/>
              </a:solidFill>
            </a:endParaRPr>
          </a:p>
          <a:p>
            <a:pPr algn="ctr">
              <a:defRPr/>
            </a:pPr>
            <a:r>
              <a:rPr kumimoji="1" lang="ko-KR" altLang="en-US" sz="3000" b="1">
                <a:solidFill>
                  <a:srgbClr val="f8bf33"/>
                </a:solidFill>
              </a:rPr>
              <a:t>화면 구상</a:t>
            </a:r>
            <a:endParaRPr kumimoji="1" lang="ja-JP" altLang="en-US" sz="3000" b="1">
              <a:solidFill>
                <a:srgbClr val="f8bf33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70347" y="4896306"/>
            <a:ext cx="259558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kumimoji="1"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주제 탐색 및 선정</a:t>
            </a:r>
            <a:endParaRPr kumimoji="1"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자료 수집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kumimoji="1"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기초 화면 구상</a:t>
            </a:r>
            <a:endParaRPr kumimoji="1"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</p:txBody>
      </p:sp>
      <p:sp>
        <p:nvSpPr>
          <p:cNvPr id="25" name="テキスト ボックス 25"/>
          <p:cNvSpPr txBox="1"/>
          <p:nvPr/>
        </p:nvSpPr>
        <p:spPr>
          <a:xfrm>
            <a:off x="4734889" y="4905302"/>
            <a:ext cx="2722220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ER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다이어그램 설계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테이블 설계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kumimoji="1"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업무 분담</a:t>
            </a:r>
            <a:endParaRPr kumimoji="1"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코딩 규칙</a:t>
            </a:r>
            <a:endParaRPr kumimoji="1"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</p:txBody>
      </p:sp>
      <p:sp>
        <p:nvSpPr>
          <p:cNvPr id="28" name="テキスト ボックス 25"/>
          <p:cNvSpPr txBox="1"/>
          <p:nvPr/>
        </p:nvSpPr>
        <p:spPr>
          <a:xfrm>
            <a:off x="8420991" y="4896306"/>
            <a:ext cx="34586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kumimoji="1"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JAVA</a:t>
            </a:r>
            <a:r>
              <a:rPr kumimoji="1"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를 이용한 화면 구현</a:t>
            </a:r>
            <a:endParaRPr kumimoji="1"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1" animBg="1"/>
      <p:bldP spid="26" grpId="2" animBg="1"/>
      <p:bldP spid="23" grpId="3" animBg="1"/>
      <p:bldP spid="25" grpId="4" animBg="1"/>
      <p:bldP spid="24" grpId="5" animBg="1"/>
      <p:bldP spid="28" grpId="6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/>
          <p:cNvGrpSpPr/>
          <p:nvPr/>
        </p:nvGrpSpPr>
        <p:grpSpPr>
          <a:xfrm rot="0"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7" name="山形 6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山形 7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 rot="0">
            <a:off x="804281" y="204686"/>
            <a:ext cx="571498" cy="646331"/>
            <a:chOff x="190501" y="204687"/>
            <a:chExt cx="571498" cy="646331"/>
          </a:xfrm>
        </p:grpSpPr>
        <p:sp>
          <p:nvSpPr>
            <p:cNvPr id="14" name="山形 13"/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山形 14"/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" name="円/楕円 3"/>
          <p:cNvSpPr/>
          <p:nvPr/>
        </p:nvSpPr>
        <p:spPr>
          <a:xfrm>
            <a:off x="476250" y="1487737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600" b="1">
                <a:solidFill>
                  <a:srgbClr val="f8bf33"/>
                </a:solidFill>
              </a:rPr>
              <a:t>기초 화면 구현</a:t>
            </a:r>
            <a:endParaRPr kumimoji="1" lang="ja-JP" altLang="en-US" sz="3600" b="1">
              <a:solidFill>
                <a:srgbClr val="f8bf33"/>
              </a:solidFill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4530562" y="1487736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3600" b="1">
                <a:solidFill>
                  <a:srgbClr val="f8bf33"/>
                </a:solidFill>
              </a:rPr>
              <a:t>기능 구현</a:t>
            </a:r>
            <a:endParaRPr kumimoji="1" lang="ja-JP" altLang="en-US" sz="3600" b="1">
              <a:solidFill>
                <a:srgbClr val="f8bf33"/>
              </a:solidFill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8584874" y="1487735"/>
            <a:ext cx="3130874" cy="3130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kumimoji="1" lang="ko-KR" altLang="en-US" sz="3600" b="1">
                <a:solidFill>
                  <a:srgbClr val="f8bf33"/>
                </a:solidFill>
              </a:rPr>
              <a:t>최종 정리</a:t>
            </a:r>
            <a:endParaRPr kumimoji="1" lang="ja-JP" altLang="en-US" sz="3600" b="1">
              <a:solidFill>
                <a:srgbClr val="f8bf33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19124" y="4898484"/>
            <a:ext cx="293862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kumimoji="1"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HT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ML/CSS</a:t>
            </a: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를 이용한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  <a:p>
            <a:pPr lvl="0"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    </a:t>
            </a:r>
            <a:r>
              <a:rPr kumimoji="1"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페이지 구현</a:t>
            </a:r>
            <a:endParaRPr kumimoji="1"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</p:txBody>
      </p:sp>
      <p:sp>
        <p:nvSpPr>
          <p:cNvPr id="25" name="テキスト ボックス 25"/>
          <p:cNvSpPr txBox="1"/>
          <p:nvPr/>
        </p:nvSpPr>
        <p:spPr>
          <a:xfrm>
            <a:off x="4669967" y="4896304"/>
            <a:ext cx="285206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각 페이지 기능 구현</a:t>
            </a:r>
            <a:endParaRPr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</p:txBody>
      </p:sp>
      <p:sp>
        <p:nvSpPr>
          <p:cNvPr id="28" name="テキスト ボックス 25"/>
          <p:cNvSpPr txBox="1"/>
          <p:nvPr/>
        </p:nvSpPr>
        <p:spPr>
          <a:xfrm>
            <a:off x="8931868" y="4896306"/>
            <a:ext cx="243688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kumimoji="1"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DB </a:t>
            </a:r>
            <a:r>
              <a:rPr kumimoji="1"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및 자료 정리</a:t>
            </a:r>
            <a:endParaRPr kumimoji="1"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kumimoji="1" lang="ko-KR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Ebrima"/>
              </a:rPr>
              <a:t>최종 테스트</a:t>
            </a:r>
            <a:endParaRPr kumimoji="1" lang="en-US" altLang="ko-KR" sz="2000" b="1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Ebri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1" animBg="1"/>
      <p:bldP spid="24" grpId="2" animBg="1"/>
      <p:bldP spid="26" grpId="3" animBg="1"/>
      <p:bldP spid="25" grpId="4" animBg="1"/>
      <p:bldP spid="28" grpId="5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0">
              <a:srgbClr val="feba01"/>
            </a:gs>
            <a:gs pos="28000">
              <a:srgbClr val="fdc415"/>
            </a:gs>
            <a:gs pos="54000">
              <a:srgbClr val="feca25"/>
            </a:gs>
            <a:gs pos="73000">
              <a:srgbClr val="fec80a"/>
            </a:gs>
            <a:gs pos="100000">
              <a:srgbClr val="ffd745"/>
            </a:gs>
          </a:gsLst>
          <a:lin ang="5400000" scaled="1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円/楕円 23"/>
          <p:cNvSpPr/>
          <p:nvPr/>
        </p:nvSpPr>
        <p:spPr>
          <a:xfrm>
            <a:off x="10023501" y="4842192"/>
            <a:ext cx="2061538" cy="1912146"/>
          </a:xfrm>
          <a:prstGeom prst="ellipse">
            <a:avLst/>
          </a:prstGeom>
          <a:solidFill>
            <a:srgbClr val="3a3838">
              <a:alpha val="100000"/>
            </a:srgbClr>
          </a:solidFill>
          <a:ln w="12700" cap="flat" cmpd="sng" algn="ctr">
            <a:solidFill>
              <a:srgbClr val="fec8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2500" b="1" i="0" u="none" strike="noStrike" kern="1200" cap="none" spc="0" normalizeH="0" baseline="0" mc:Ignorable="hp" hp:hslEmbossed="0">
                <a:solidFill>
                  <a:srgbClr val="f8bf33"/>
                </a:solidFill>
                <a:latin typeface="Calibri"/>
                <a:ea typeface="맑은 고딕"/>
                <a:cs typeface="Calibri"/>
              </a:rPr>
              <a:t>DIFE ERD</a:t>
            </a:r>
            <a:endParaRPr xmlns:mc="http://schemas.openxmlformats.org/markup-compatibility/2006" xmlns:hp="http://schemas.haansoft.com/office/presentation/8.0" kumimoji="1" lang="en-US" altLang="ko-KR" sz="2500" b="1" i="0" u="none" strike="noStrike" kern="1200" cap="none" spc="0" normalizeH="0" baseline="0" mc:Ignorable="hp" hp:hslEmbossed="0">
              <a:solidFill>
                <a:srgbClr val="f8bf33"/>
              </a:solidFill>
              <a:latin typeface="Calibri"/>
              <a:ea typeface="맑은 고딕"/>
              <a:cs typeface="Calibri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  <a:solidFill>
                  <a:srgbClr val="f8bf33"/>
                </a:solidFill>
                <a:latin typeface="Calibri"/>
                <a:ea typeface="맑은 고딕"/>
                <a:cs typeface="Calibri"/>
              </a:rPr>
              <a:t>(Entity-Relationship Diagram) </a:t>
            </a:r>
            <a:endParaRPr xmlns:mc="http://schemas.openxmlformats.org/markup-compatibility/2006" xmlns:hp="http://schemas.haansoft.com/office/presentation/8.0" kumimoji="1" lang="en-US" altLang="ko-KR" sz="1800" b="1" i="0" u="none" strike="noStrike" kern="1200" cap="none" spc="0" normalizeH="0" baseline="0" mc:Ignorable="hp" hp:hslEmbossed="0">
              <a:solidFill>
                <a:srgbClr val="f8bf33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テーマ">
  <a:themeElements>
    <a:clrScheme name="ユーザー定義 3">
      <a:dk1>
        <a:sysClr val="windowText" lastClr="000000"/>
      </a:dk1>
      <a:lt1>
        <a:sysClr val="window" lastClr="ffffff"/>
      </a:lt1>
      <a:dk2>
        <a:srgbClr val="2e75b5"/>
      </a:dk2>
      <a:lt2>
        <a:srgbClr val="e7e6e6"/>
      </a:lt2>
      <a:accent1>
        <a:srgbClr val="fec800"/>
      </a:accent1>
      <a:accent2>
        <a:srgbClr val="e7ab63"/>
      </a:accent2>
      <a:accent3>
        <a:srgbClr val="3a3838"/>
      </a:accent3>
      <a:accent4>
        <a:srgbClr val="757070"/>
      </a:accent4>
      <a:accent5>
        <a:srgbClr val="ffe78f"/>
      </a:accent5>
      <a:accent6>
        <a:srgbClr val="fff4cb"/>
      </a:accent6>
      <a:hlink>
        <a:srgbClr val="3a1500"/>
      </a:hlink>
      <a:folHlink>
        <a:srgbClr val="3a1500"/>
      </a:folHlink>
    </a:clrScheme>
    <a:fontScheme name="Malgun Gothic">
      <a:majorFont>
        <a:latin typeface="Calibr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288</ep:Words>
  <ep:PresentationFormat>와이드스크린</ep:PresentationFormat>
  <ep:Paragraphs>70</ep:Paragraphs>
  <ep:Slides>16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Office テーマ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2018-08-02T00:16:13.000</dcterms:created>
  <dc:creator>Saebyeol Yu</dc:creator>
  <cp:lastModifiedBy>user</cp:lastModifiedBy>
  <dcterms:modified xsi:type="dcterms:W3CDTF">2019-11-22T05:30:49.627</dcterms:modified>
  <cp:revision>397</cp:revision>
  <dc:title>PowerPoint プレゼンテーション</dc:title>
  <cp:version/>
</cp:coreProperties>
</file>